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4"/>
  </p:notesMasterIdLst>
  <p:sldIdLst>
    <p:sldId id="258" r:id="rId2"/>
    <p:sldId id="259" r:id="rId3"/>
    <p:sldId id="289" r:id="rId4"/>
    <p:sldId id="286" r:id="rId5"/>
    <p:sldId id="288" r:id="rId6"/>
    <p:sldId id="290" r:id="rId7"/>
    <p:sldId id="260" r:id="rId8"/>
    <p:sldId id="291" r:id="rId9"/>
    <p:sldId id="261" r:id="rId10"/>
    <p:sldId id="263" r:id="rId11"/>
    <p:sldId id="264" r:id="rId12"/>
    <p:sldId id="292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5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0B33F-C252-4B93-8684-4EC28AF9A6DB}" type="datetimeFigureOut">
              <a:rPr lang="en-US" smtClean="0"/>
              <a:t>12/31/2018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AA4A25-4A1A-4638-BBBB-0D1F82E8F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6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CF8FC76-8A74-4C31-BFDB-170EF90AEDD9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0A75D-3A7A-4705-91DC-2F471140653F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5DECA25-7A58-482D-95D0-3DE3E7BA9740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5C867E4-E2E4-4271-A5E8-149BB4114161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DFE3D11-248B-4EEF-9995-EAD5BAFA5D8A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F2F-46E6-4E2F-87F2-3DC6B715B291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AAE86-03B1-466B-B6B1-8C7A0747D7D6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9D30-D920-40A7-A59F-4D16B4993A00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9486A5-DBB9-4650-9E9A-B105487E6704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6696-BDF9-4808-B810-8E50DF249559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9351AF-7208-4BD6-8F4C-B4F6F5F846D1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C52A3-5A91-4578-A096-18791545CCEB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C9300-BD0C-4B54-A893-27718E3AA08B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66035-16BA-4821-9F03-CE0F0EC3D1F8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72075-2545-4408-9C46-5F3A68E2C430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CDF7-12B4-4580-825E-4BEBC8D367E5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AD0C-7C5D-4A9F-A466-A01C903B5C22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0AA12-2B88-48F7-BA2F-E85DB63017C6}" type="datetime1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916" y="1072055"/>
            <a:ext cx="9711559" cy="2978781"/>
          </a:xfrm>
        </p:spPr>
        <p:txBody>
          <a:bodyPr/>
          <a:lstStyle/>
          <a:p>
            <a:pPr algn="ctr"/>
            <a:r>
              <a:rPr lang="fa-IR" sz="4000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آشنایی با پلتفرم اینترنت اشیا </a:t>
            </a:r>
            <a:endParaRPr lang="en-US" sz="40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4712" y="450263"/>
            <a:ext cx="5187288" cy="28528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38225" y="4310022"/>
            <a:ext cx="498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ارائه شده توسط : سارا رجب زاده </a:t>
            </a:r>
            <a:endParaRPr lang="en-US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0338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5427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پلتفرم جزیره ای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6780" y="1340069"/>
            <a:ext cx="8851667" cy="4997669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9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6277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150674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پلتفرم مرکزی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75" y="1813034"/>
            <a:ext cx="8829273" cy="4524704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10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4362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cs typeface="B Nazanin" panose="00000400000000000000" pitchFamily="2" charset="-78"/>
              </a:rPr>
              <a:t>انواع</a:t>
            </a:r>
            <a:r>
              <a:rPr lang="fa-IR" dirty="0" smtClean="0">
                <a:cs typeface="B Narm" panose="00000400000000000000" pitchFamily="2" charset="-78"/>
              </a:rPr>
              <a:t> </a:t>
            </a:r>
            <a:r>
              <a:rPr lang="fa-IR" b="1" dirty="0" smtClean="0">
                <a:cs typeface="B Nazanin" panose="00000400000000000000" pitchFamily="2" charset="-78"/>
              </a:rPr>
              <a:t>پلتفرم</a:t>
            </a:r>
            <a:endParaRPr lang="en-US" dirty="0">
              <a:cs typeface="B Narm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71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دسته بندی پلتفرم ها از دید بازار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1-رویکرد بالا به پایین </a:t>
            </a:r>
          </a:p>
          <a:p>
            <a:pPr marL="0" indent="0" algn="r"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2-رویکرد پایین به بالا</a:t>
            </a:r>
          </a:p>
          <a:p>
            <a:pPr marL="0" indent="0" algn="r"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3-رویکرد استفاده از سیستم های مشابه جهت تکمیل سبد کالا</a:t>
            </a:r>
          </a:p>
          <a:p>
            <a:pPr marL="0" indent="0" algn="r"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4- رویکرد تک منظوره</a:t>
            </a:r>
          </a:p>
          <a:p>
            <a:pPr marL="0" indent="0" algn="r"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5-رویکرد سرمایه گذاری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13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2144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1627" y="-183314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مدل مفهومی پلتفرم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14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874" y="726018"/>
            <a:ext cx="8119241" cy="5796386"/>
          </a:xfrm>
        </p:spPr>
      </p:pic>
    </p:spTree>
    <p:extLst>
      <p:ext uri="{BB962C8B-B14F-4D97-AF65-F5344CB8AC3E}">
        <p14:creationId xmlns:p14="http://schemas.microsoft.com/office/powerpoint/2010/main" val="385993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جراحی ساختار پلتفرم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15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29" y="1046101"/>
            <a:ext cx="9908623" cy="5811899"/>
          </a:xfrm>
        </p:spPr>
      </p:pic>
    </p:spTree>
    <p:extLst>
      <p:ext uri="{BB962C8B-B14F-4D97-AF65-F5344CB8AC3E}">
        <p14:creationId xmlns:p14="http://schemas.microsoft.com/office/powerpoint/2010/main" val="287504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565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تجهیزات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16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63" y="1036320"/>
            <a:ext cx="9814790" cy="5301418"/>
          </a:xfrm>
        </p:spPr>
      </p:pic>
    </p:spTree>
    <p:extLst>
      <p:ext uri="{BB962C8B-B14F-4D97-AF65-F5344CB8AC3E}">
        <p14:creationId xmlns:p14="http://schemas.microsoft.com/office/powerpoint/2010/main" val="24326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6676" y="259877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ارتباطات</a:t>
            </a:r>
            <a:r>
              <a:rPr lang="fa-IR" dirty="0" smtClean="0"/>
              <a:t>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17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06" y="1051560"/>
            <a:ext cx="10145353" cy="5655509"/>
          </a:xfrm>
        </p:spPr>
      </p:pic>
    </p:spTree>
    <p:extLst>
      <p:ext uri="{BB962C8B-B14F-4D97-AF65-F5344CB8AC3E}">
        <p14:creationId xmlns:p14="http://schemas.microsoft.com/office/powerpoint/2010/main" val="378768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7320" y="-252249"/>
            <a:ext cx="8734680" cy="1615090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بروکر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18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" y="924266"/>
            <a:ext cx="10461471" cy="5598138"/>
          </a:xfrm>
        </p:spPr>
      </p:pic>
    </p:spTree>
    <p:extLst>
      <p:ext uri="{BB962C8B-B14F-4D97-AF65-F5344CB8AC3E}">
        <p14:creationId xmlns:p14="http://schemas.microsoft.com/office/powerpoint/2010/main" val="64881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8082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قالب اطلاعات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19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23" y="990601"/>
            <a:ext cx="10224023" cy="5531804"/>
          </a:xfrm>
        </p:spPr>
      </p:pic>
    </p:spTree>
    <p:extLst>
      <p:ext uri="{BB962C8B-B14F-4D97-AF65-F5344CB8AC3E}">
        <p14:creationId xmlns:p14="http://schemas.microsoft.com/office/powerpoint/2010/main" val="14272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سرفصل های ارائه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545" y="2285235"/>
            <a:ext cx="10820400" cy="4024125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800" b="1" dirty="0" smtClean="0">
                <a:cs typeface="B Nazanin" panose="00000400000000000000" pitchFamily="2" charset="-78"/>
              </a:rPr>
              <a:t>1</a:t>
            </a:r>
            <a:r>
              <a:rPr lang="fa-IR" sz="2800" dirty="0" smtClean="0">
                <a:cs typeface="B Nazanin" panose="00000400000000000000" pitchFamily="2" charset="-78"/>
              </a:rPr>
              <a:t>-مفهوم اینترنت اشیا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2-مفهوم پلتفرم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3-نقش و جایگاه پلتفرم در پروژه </a:t>
            </a:r>
            <a:r>
              <a:rPr lang="en-US" sz="2400" dirty="0" smtClean="0">
                <a:cs typeface="B Nazanin" panose="00000400000000000000" pitchFamily="2" charset="-78"/>
              </a:rPr>
              <a:t>IOT</a:t>
            </a:r>
            <a:endParaRPr lang="en-US" sz="2800" dirty="0" smtClean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>
                <a:cs typeface="B Nazanin" panose="00000400000000000000" pitchFamily="2" charset="-78"/>
              </a:rPr>
              <a:t>4</a:t>
            </a:r>
            <a:r>
              <a:rPr lang="fa-IR" sz="2800" dirty="0" smtClean="0">
                <a:cs typeface="B Nazanin" panose="00000400000000000000" pitchFamily="2" charset="-78"/>
              </a:rPr>
              <a:t>-انواع پلتفرم های اینترنت اشیا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5-ساختار پلتفرم اینترنت اشیا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6-نمونه های معروف خارجی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7-نمونه های داخلی </a:t>
            </a:r>
            <a:endParaRPr lang="en-US" sz="2800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026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ذخیره سازی داده ها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20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62" y="1051561"/>
            <a:ext cx="10620374" cy="5455078"/>
          </a:xfrm>
        </p:spPr>
      </p:pic>
    </p:spTree>
    <p:extLst>
      <p:ext uri="{BB962C8B-B14F-4D97-AF65-F5344CB8AC3E}">
        <p14:creationId xmlns:p14="http://schemas.microsoft.com/office/powerpoint/2010/main" val="104414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1628" y="-181558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ایجاد دشبورد و مصور سازی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21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954341"/>
            <a:ext cx="10498000" cy="5568063"/>
          </a:xfrm>
        </p:spPr>
      </p:pic>
    </p:spTree>
    <p:extLst>
      <p:ext uri="{BB962C8B-B14F-4D97-AF65-F5344CB8AC3E}">
        <p14:creationId xmlns:p14="http://schemas.microsoft.com/office/powerpoint/2010/main" val="406795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یکپارچه سازی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723" y="1127760"/>
            <a:ext cx="10008537" cy="5396267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368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ذخیره سازی اطلاعات مبتنی بر زمان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23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36321"/>
            <a:ext cx="10074894" cy="5084906"/>
          </a:xfrm>
        </p:spPr>
      </p:pic>
    </p:spTree>
    <p:extLst>
      <p:ext uri="{BB962C8B-B14F-4D97-AF65-F5344CB8AC3E}">
        <p14:creationId xmlns:p14="http://schemas.microsoft.com/office/powerpoint/2010/main" val="12684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-41749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پکیج کامل یک پلتفرم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24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541" y="975361"/>
            <a:ext cx="9373925" cy="5547044"/>
          </a:xfrm>
        </p:spPr>
      </p:pic>
    </p:spTree>
    <p:extLst>
      <p:ext uri="{BB962C8B-B14F-4D97-AF65-F5344CB8AC3E}">
        <p14:creationId xmlns:p14="http://schemas.microsoft.com/office/powerpoint/2010/main" val="159550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چند پلتفرم پرکاربرد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2160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0400" y="291933"/>
            <a:ext cx="8610600" cy="1293028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KAA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24" y="1767839"/>
            <a:ext cx="5040236" cy="3528241"/>
          </a:xfrm>
        </p:spPr>
      </p:pic>
      <p:sp>
        <p:nvSpPr>
          <p:cNvPr id="8" name="TextBox 7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26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53000" y="1767838"/>
            <a:ext cx="7071359" cy="3528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تولید شده برپایه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سازگاری با انواع دستگاه ها و اشیا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مانیتورینگ دستگاه در زمان اجرا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تدارک و کانفیگ دستگاه ها از راه دور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جمع آوری و آنالیز داده های سنسور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آنالیز وضعیت نوتیفیکیشن های رسیده به کاربر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ایجاد سرویس های ابری برای محصولات هوشمند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مقیاس پذیری مناسب 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ایجاد </a:t>
            </a:r>
            <a:r>
              <a:rPr lang="en-US" sz="2400" b="1" dirty="0" err="1" smtClean="0">
                <a:cs typeface="B Nazanin" panose="00000400000000000000" pitchFamily="2" charset="-78"/>
              </a:rPr>
              <a:t>sdk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و </a:t>
            </a:r>
            <a:r>
              <a:rPr lang="en-US" sz="2400" b="1" dirty="0" err="1" smtClean="0">
                <a:cs typeface="B Nazanin" panose="00000400000000000000" pitchFamily="2" charset="-78"/>
              </a:rPr>
              <a:t>Apk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برای دیوایس های مختلف</a:t>
            </a:r>
          </a:p>
        </p:txBody>
      </p:sp>
    </p:spTree>
    <p:extLst>
      <p:ext uri="{BB962C8B-B14F-4D97-AF65-F5344CB8AC3E}">
        <p14:creationId xmlns:p14="http://schemas.microsoft.com/office/powerpoint/2010/main" val="11061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26676" y="165283"/>
            <a:ext cx="8610600" cy="1293028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Things board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67" y="1854551"/>
            <a:ext cx="5578617" cy="3283889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27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53644" y="2003778"/>
            <a:ext cx="68458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پیاده سازی شده با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استفاده از دیتابیس های </a:t>
            </a:r>
            <a:r>
              <a:rPr lang="en-US" sz="2400" b="1" dirty="0" err="1">
                <a:cs typeface="B Nazanin" panose="00000400000000000000" pitchFamily="2" charset="-78"/>
              </a:rPr>
              <a:t>psql</a:t>
            </a:r>
            <a:r>
              <a:rPr lang="en-US" sz="2400" b="1" dirty="0">
                <a:cs typeface="B Nazanin" panose="00000400000000000000" pitchFamily="2" charset="-78"/>
              </a:rPr>
              <a:t>/Cassandra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قابلیت پیاده سازی مبتنی بر </a:t>
            </a:r>
            <a:r>
              <a:rPr lang="en-US" sz="2400" b="1" dirty="0" smtClean="0">
                <a:cs typeface="B Nazanin" panose="00000400000000000000" pitchFamily="2" charset="-78"/>
              </a:rPr>
              <a:t>Docker/container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دارای ماژول ساخت داشبورد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قابلیت گسترش پذیری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3200" b="1" dirty="0" smtClean="0">
                <a:cs typeface="B Nazanin" panose="00000400000000000000" pitchFamily="2" charset="-78"/>
              </a:rPr>
              <a:t>پشتیبانی از پروتکل </a:t>
            </a:r>
            <a:r>
              <a:rPr lang="fa-IR" sz="2400" b="1" dirty="0">
                <a:cs typeface="B Nazanin" panose="00000400000000000000" pitchFamily="2" charset="-78"/>
              </a:rPr>
              <a:t>های </a:t>
            </a:r>
            <a:r>
              <a:rPr lang="en-US" sz="2400" b="1" dirty="0" err="1">
                <a:cs typeface="B Nazanin" panose="00000400000000000000" pitchFamily="2" charset="-78"/>
              </a:rPr>
              <a:t>mqtt</a:t>
            </a:r>
            <a:r>
              <a:rPr lang="fa-IR" sz="2400" b="1" dirty="0">
                <a:cs typeface="B Nazanin" panose="00000400000000000000" pitchFamily="2" charset="-78"/>
              </a:rPr>
              <a:t> ، </a:t>
            </a:r>
            <a:r>
              <a:rPr lang="en-US" sz="2400" b="1" dirty="0" err="1">
                <a:cs typeface="B Nazanin" panose="00000400000000000000" pitchFamily="2" charset="-78"/>
              </a:rPr>
              <a:t>coap</a:t>
            </a:r>
            <a:r>
              <a:rPr lang="fa-IR" sz="2400" b="1" dirty="0">
                <a:cs typeface="B Nazanin" panose="00000400000000000000" pitchFamily="2" charset="-78"/>
              </a:rPr>
              <a:t> و </a:t>
            </a:r>
            <a:r>
              <a:rPr lang="en-US" sz="2000" b="1" dirty="0">
                <a:cs typeface="B Nazanin" panose="00000400000000000000" pitchFamily="2" charset="-78"/>
              </a:rPr>
              <a:t>rest</a:t>
            </a:r>
            <a:endParaRPr lang="en-US" sz="20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3801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3561" y="0"/>
            <a:ext cx="8610600" cy="1293028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AWS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89" y="1688377"/>
            <a:ext cx="4445876" cy="3820190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28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54040" y="2074425"/>
            <a:ext cx="62788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>
                <a:cs typeface="B Nazanin" panose="00000400000000000000" pitchFamily="2" charset="-78"/>
              </a:rPr>
              <a:t>کارای بسیار بالا به دلیل استفاده از </a:t>
            </a:r>
            <a:r>
              <a:rPr lang="en-US" sz="2800" b="1" dirty="0" smtClean="0">
                <a:cs typeface="B Nazanin" panose="00000400000000000000" pitchFamily="2" charset="-78"/>
              </a:rPr>
              <a:t>cloud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>
                <a:cs typeface="B Nazanin" panose="00000400000000000000" pitchFamily="2" charset="-78"/>
              </a:rPr>
              <a:t>قابلیت گسترش با توجه به یکپارچگی با خدمات آمازون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>
                <a:cs typeface="B Nazanin" panose="00000400000000000000" pitchFamily="2" charset="-78"/>
              </a:rPr>
              <a:t>پیاده سازی پروتکل های </a:t>
            </a:r>
            <a:r>
              <a:rPr lang="en-US" sz="2800" b="1" dirty="0" err="1" smtClean="0">
                <a:cs typeface="B Nazanin" panose="00000400000000000000" pitchFamily="2" charset="-78"/>
              </a:rPr>
              <a:t>mqtt</a:t>
            </a:r>
            <a:r>
              <a:rPr lang="fa-IR" sz="2800" b="1" dirty="0" smtClean="0">
                <a:cs typeface="B Nazanin" panose="00000400000000000000" pitchFamily="2" charset="-78"/>
              </a:rPr>
              <a:t>، </a:t>
            </a:r>
            <a:r>
              <a:rPr lang="en-US" sz="2800" b="1" dirty="0" smtClean="0">
                <a:cs typeface="B Nazanin" panose="00000400000000000000" pitchFamily="2" charset="-78"/>
              </a:rPr>
              <a:t> rest</a:t>
            </a:r>
            <a:endParaRPr lang="fa-IR" sz="2800" b="1" dirty="0" smtClean="0"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>
                <a:cs typeface="B Nazanin" panose="00000400000000000000" pitchFamily="2" charset="-78"/>
              </a:rPr>
              <a:t>امکان استفاده از سرویس آنالیز داده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>
                <a:cs typeface="B Nazanin" panose="00000400000000000000" pitchFamily="2" charset="-78"/>
              </a:rPr>
              <a:t>امکان استفاده از خدمات </a:t>
            </a:r>
            <a:r>
              <a:rPr lang="en-US" sz="2800" b="1" dirty="0" smtClean="0">
                <a:cs typeface="B Nazanin" panose="00000400000000000000" pitchFamily="2" charset="-78"/>
              </a:rPr>
              <a:t>ML</a:t>
            </a:r>
            <a:endParaRPr lang="en-US" sz="28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237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0911" y="117987"/>
            <a:ext cx="8610600" cy="1293028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IBM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62" y="2331719"/>
            <a:ext cx="5055842" cy="2928825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32320" y="1158240"/>
            <a:ext cx="46891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/>
              <a:t>پنل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/>
              <a:t>زیرساخت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/>
              <a:t>قابلیت یکپارچه سازی با سامانه هوش مصنوعی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800" b="1" dirty="0" smtClean="0"/>
              <a:t>شناسایی </a:t>
            </a:r>
            <a:r>
              <a:rPr lang="en-US" sz="2800" b="1" dirty="0" smtClean="0"/>
              <a:t>pattern detection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38175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اینترنت اشیا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332" y="136634"/>
            <a:ext cx="8596668" cy="872359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مقایسه پلتفرم های متن باز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30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913689"/>
            <a:ext cx="10791496" cy="5944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2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نمونه داخلی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cs typeface="B Nazanin" panose="00000400000000000000" pitchFamily="2" charset="-78"/>
              </a:rPr>
              <a:t>شرکت فرینه فناور</a:t>
            </a:r>
          </a:p>
          <a:p>
            <a:pPr algn="r" rtl="1"/>
            <a:endParaRPr lang="fa-IR" b="1" dirty="0" smtClean="0">
              <a:cs typeface="B Nazanin" panose="00000400000000000000" pitchFamily="2" charset="-78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31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369" y="1695796"/>
            <a:ext cx="3556554" cy="434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5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32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4000" dirty="0" smtClean="0"/>
              <a:t>با تشکر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75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380" y="6069724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4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538" y="673328"/>
            <a:ext cx="9147946" cy="6184672"/>
          </a:xfrm>
        </p:spPr>
      </p:pic>
      <p:sp>
        <p:nvSpPr>
          <p:cNvPr id="16" name="Rectangle 15"/>
          <p:cNvSpPr/>
          <p:nvPr/>
        </p:nvSpPr>
        <p:spPr>
          <a:xfrm>
            <a:off x="2774733" y="977462"/>
            <a:ext cx="7189076" cy="63062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3332351" y="315055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سیر تکاملی اینترنت اشیا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503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6031" y="997788"/>
            <a:ext cx="11583683" cy="6089445"/>
          </a:xfrm>
        </p:spPr>
      </p:pic>
      <p:sp>
        <p:nvSpPr>
          <p:cNvPr id="13" name="Rounded Rectangle 12"/>
          <p:cNvSpPr/>
          <p:nvPr/>
        </p:nvSpPr>
        <p:spPr>
          <a:xfrm>
            <a:off x="3925610" y="4863029"/>
            <a:ext cx="2191407" cy="75674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3925610" y="5722881"/>
            <a:ext cx="2191407" cy="10562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3253523" y="8326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اینترنت اشیا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6020192"/>
            <a:ext cx="559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dirty="0" smtClean="0">
                <a:cs typeface="B Nazanin" panose="00000400000000000000" pitchFamily="2" charset="-78"/>
              </a:rPr>
              <a:t>5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163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پلتفرم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48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7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123" y="1213276"/>
            <a:ext cx="5235898" cy="6858000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2897"/>
            <a:ext cx="5365750" cy="4024313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265" y="453655"/>
            <a:ext cx="4661238" cy="3038484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253523" y="83260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cs typeface="B Nazanin" panose="00000400000000000000" pitchFamily="2" charset="-78"/>
              </a:rPr>
              <a:t>انواع پلتفرم 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9829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82577" y="2648498"/>
            <a:ext cx="10490200" cy="955675"/>
          </a:xfrm>
        </p:spPr>
        <p:txBody>
          <a:bodyPr/>
          <a:lstStyle/>
          <a:p>
            <a:pPr lvl="0" algn="ctr" rtl="1"/>
            <a:r>
              <a:rPr lang="fa-IR" sz="4000" b="1" cap="all" dirty="0" smtClean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نقش </a:t>
            </a:r>
            <a:r>
              <a:rPr lang="fa-IR" sz="4000" b="1" cap="all" dirty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و جایگاه پلتفرم در پروژه </a:t>
            </a:r>
            <a:r>
              <a:rPr lang="en-US" sz="4000" b="1" cap="all" dirty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IOT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82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59" y="1054113"/>
            <a:ext cx="8828689" cy="589984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9738" y="165284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فاکتورهای پلتفرم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8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102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579</TotalTime>
  <Words>321</Words>
  <Application>Microsoft Office PowerPoint</Application>
  <PresentationFormat>Widescreen</PresentationFormat>
  <Paragraphs>96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B Narm</vt:lpstr>
      <vt:lpstr>B Nazanin</vt:lpstr>
      <vt:lpstr>Calibri</vt:lpstr>
      <vt:lpstr>Century Gothic</vt:lpstr>
      <vt:lpstr>Times New Roman</vt:lpstr>
      <vt:lpstr>Vapor Trail</vt:lpstr>
      <vt:lpstr>آشنایی با پلتفرم اینترنت اشیا </vt:lpstr>
      <vt:lpstr>سرفصل های ارائه</vt:lpstr>
      <vt:lpstr>مفهوم اینترنت اشیا </vt:lpstr>
      <vt:lpstr>سیر تکاملی اینترنت اشیا</vt:lpstr>
      <vt:lpstr>اینترنت اشیا </vt:lpstr>
      <vt:lpstr>مفهوم پلتفرم</vt:lpstr>
      <vt:lpstr>انواع پلتفرم </vt:lpstr>
      <vt:lpstr>PowerPoint Presentation</vt:lpstr>
      <vt:lpstr>فاکتورهای پلتفرم</vt:lpstr>
      <vt:lpstr>پلتفرم جزیره ای </vt:lpstr>
      <vt:lpstr>پلتفرم مرکزی</vt:lpstr>
      <vt:lpstr>انواع پلتفرم</vt:lpstr>
      <vt:lpstr>دسته بندی پلتفرم ها از دید بازار</vt:lpstr>
      <vt:lpstr>مدل مفهومی پلتفرم</vt:lpstr>
      <vt:lpstr>جراحی ساختار پلتفرم</vt:lpstr>
      <vt:lpstr>تجهیزات</vt:lpstr>
      <vt:lpstr>ارتباطات </vt:lpstr>
      <vt:lpstr>بروکر</vt:lpstr>
      <vt:lpstr>قالب اطلاعات </vt:lpstr>
      <vt:lpstr>ذخیره سازی داده ها </vt:lpstr>
      <vt:lpstr>ایجاد دشبورد و مصور سازی</vt:lpstr>
      <vt:lpstr>یکپارچه سازی</vt:lpstr>
      <vt:lpstr>ذخیره سازی اطلاعات مبتنی بر زمان </vt:lpstr>
      <vt:lpstr>پکیج کامل یک پلتفرم</vt:lpstr>
      <vt:lpstr>چند پلتفرم پرکاربرد</vt:lpstr>
      <vt:lpstr>KAA</vt:lpstr>
      <vt:lpstr>Things board </vt:lpstr>
      <vt:lpstr>AWS</vt:lpstr>
      <vt:lpstr>IBM</vt:lpstr>
      <vt:lpstr>مقایسه پلتفرم های متن باز </vt:lpstr>
      <vt:lpstr>نمونه داخلی </vt:lpstr>
      <vt:lpstr>با تشکر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سمینار آشنایی با اینترنت اشیا</dc:title>
  <dc:creator>Windows User</dc:creator>
  <cp:lastModifiedBy>Windows User</cp:lastModifiedBy>
  <cp:revision>141</cp:revision>
  <dcterms:created xsi:type="dcterms:W3CDTF">2018-12-17T09:33:44Z</dcterms:created>
  <dcterms:modified xsi:type="dcterms:W3CDTF">2018-12-31T07:38:40Z</dcterms:modified>
</cp:coreProperties>
</file>

<file path=docProps/thumbnail.jpeg>
</file>